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72" r:id="rId7"/>
    <p:sldId id="259" r:id="rId8"/>
    <p:sldId id="268" r:id="rId9"/>
    <p:sldId id="269" r:id="rId10"/>
    <p:sldId id="271" r:id="rId11"/>
    <p:sldId id="270" r:id="rId12"/>
    <p:sldId id="261" r:id="rId13"/>
    <p:sldId id="257" r:id="rId14"/>
    <p:sldId id="263" r:id="rId15"/>
    <p:sldId id="266" r:id="rId16"/>
    <p:sldId id="273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van Uden" initials="BvU" lastIdx="4" clrIdx="0">
    <p:extLst>
      <p:ext uri="{19B8F6BF-5375-455C-9EA6-DF929625EA0E}">
        <p15:presenceInfo xmlns:p15="http://schemas.microsoft.com/office/powerpoint/2012/main" userId="S-1-5-21-2254480135-347374385-104533418-81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F53E-ECE9-47D1-9D7D-18ADEAC97157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509E2-0004-4A0B-ADD6-8BC4CAC4F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8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gdp/#gdpyea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s.secure.europarl.europa.eu/orbis/sites/default/files/generated/document/en/Long-termMacroeconomicForecasts_KeyTrend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graphic-detail/2019/04/09/the-world-economy-is-slowing-dow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skrant.nl/nieuws-achtergrond/waarom-een-stijgend-bbp-niet-zo-veel-zegt-over-onze-welvaart~b046e10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betterlifeindex.org/countries/netherland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https://www.worldometers.info/gdp/#gdpyear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0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2050 zal China, volgens</a:t>
            </a:r>
            <a:r>
              <a:rPr lang="nl-NL" baseline="0" dirty="0" smtClean="0"/>
              <a:t> de voorspellingen, Amerika economisch ver voorbijschieten.</a:t>
            </a:r>
          </a:p>
          <a:p>
            <a:r>
              <a:rPr lang="nl-NL" dirty="0" smtClean="0">
                <a:hlinkClick r:id="rId3"/>
              </a:rPr>
              <a:t>https://espas.secure.europarl.europa.eu/orbis/sites/default/files/generated/document/en/Long-termMacroeconomicForecasts_KeyTrends.pdf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82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financiele</a:t>
            </a:r>
            <a:r>
              <a:rPr lang="nl-NL" dirty="0" smtClean="0"/>
              <a:t> crisis</a:t>
            </a:r>
            <a:r>
              <a:rPr lang="nl-NL" baseline="0" dirty="0" smtClean="0"/>
              <a:t> (2008) is erg zichtbaar gemeten in GDP.</a:t>
            </a:r>
          </a:p>
          <a:p>
            <a:r>
              <a:rPr lang="nl-NL" dirty="0" smtClean="0">
                <a:hlinkClick r:id="rId3"/>
              </a:rPr>
              <a:t>https://www.economist.com/graphic-detail/2019/04/09/the-world-economy-is-slowing-down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2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Impact van het coronavirus</a:t>
            </a:r>
            <a:r>
              <a:rPr lang="nl-NL" baseline="0" dirty="0" smtClean="0"/>
              <a:t> op het BNP (GDP)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https://www.volkskrant.nl/nieuws-achtergrond/waarom-een-stijgend-bbp-niet-zo-veel-zegt-over-onze-welvaart~b046e106/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9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https://www.youtube.com/watch?v=cpkRvc-sOKk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http://www.oecdbetterlifeindex.org/countries/netherlands/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kRvc-sOKk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NjXRVFnT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Stad van de toekomst</a:t>
            </a:r>
            <a:br>
              <a:rPr lang="nl-NL" sz="4400" b="1" dirty="0" smtClean="0"/>
            </a:br>
            <a:r>
              <a:rPr lang="nl-NL" sz="4400" b="1" i="1" dirty="0" smtClean="0"/>
              <a:t>Van BNP naar </a:t>
            </a:r>
            <a:r>
              <a:rPr lang="nl-NL" sz="4400" b="1" i="1" dirty="0" err="1" smtClean="0"/>
              <a:t>Better</a:t>
            </a:r>
            <a:r>
              <a:rPr lang="nl-NL" sz="4400" b="1" i="1" dirty="0" smtClean="0"/>
              <a:t> Life Index</a:t>
            </a:r>
            <a:endParaRPr lang="nl-NL" sz="4400" b="1" dirty="0"/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5" y="1761190"/>
            <a:ext cx="6216049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GOAL – van meer naar beter</a:t>
            </a:r>
            <a:endParaRPr lang="nl-NL" dirty="0"/>
          </a:p>
        </p:txBody>
      </p:sp>
      <p:pic>
        <p:nvPicPr>
          <p:cNvPr id="4" name="cpkRvc-sOK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9594" y="1690688"/>
            <a:ext cx="7312812" cy="41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789331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dirty="0"/>
              <a:t>Hoe meet je welvaart van een land?</a:t>
            </a:r>
            <a:br>
              <a:rPr lang="nl-NL" sz="3600" b="1" dirty="0"/>
            </a:br>
            <a:r>
              <a:rPr lang="nl-NL" sz="3600" b="1" dirty="0"/>
              <a:t/>
            </a:r>
            <a:br>
              <a:rPr lang="nl-NL" sz="3600" b="1" dirty="0"/>
            </a:br>
            <a:endParaRPr lang="nl-NL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83" y="764704"/>
            <a:ext cx="2448272" cy="4896544"/>
          </a:xfrm>
          <a:prstGeom prst="rect">
            <a:avLst/>
          </a:prstGeom>
        </p:spPr>
      </p:pic>
      <p:pic>
        <p:nvPicPr>
          <p:cNvPr id="4098" name="Picture 2" descr="Afbeeldingsresultaat voor better life 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72" y="20699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9256"/>
            <a:ext cx="10515600" cy="1325563"/>
          </a:xfrm>
        </p:spPr>
        <p:txBody>
          <a:bodyPr/>
          <a:lstStyle/>
          <a:p>
            <a:r>
              <a:rPr lang="nl-NL" b="1" dirty="0" smtClean="0"/>
              <a:t>Doel van de </a:t>
            </a:r>
            <a:r>
              <a:rPr lang="nl-NL" b="1" dirty="0" err="1" smtClean="0"/>
              <a:t>Better</a:t>
            </a:r>
            <a:r>
              <a:rPr lang="nl-NL" b="1" dirty="0" smtClean="0"/>
              <a:t> life index</a:t>
            </a:r>
            <a:endParaRPr lang="nl-NL" b="1" dirty="0"/>
          </a:p>
        </p:txBody>
      </p:sp>
      <p:pic>
        <p:nvPicPr>
          <p:cNvPr id="4" name="yYNjXRVFn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058" y="1296307"/>
            <a:ext cx="8636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Beoordelingsformulier visiedocument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87" y="1962149"/>
            <a:ext cx="8661026" cy="26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 het einde van les kun je:</a:t>
            </a:r>
          </a:p>
          <a:p>
            <a:r>
              <a:rPr lang="nl-NL" dirty="0" smtClean="0"/>
              <a:t>Uitleggen hoe de welvaart van een land wordt gemeten</a:t>
            </a:r>
          </a:p>
          <a:p>
            <a:r>
              <a:rPr lang="nl-NL" dirty="0" smtClean="0"/>
              <a:t>Toelichten via welke index je de kwaliteit van leven in een land kunt bepalen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9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Hoe meet je het succes van een land?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Corbel" panose="020B0503020204020204" pitchFamily="34" charset="0"/>
              </a:rPr>
              <a:t>“NOT EVERYTHING THAT CAN BE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COUNTED</a:t>
            </a:r>
            <a:r>
              <a:rPr lang="nl-NL" b="1" dirty="0">
                <a:latin typeface="Corbel" panose="020B0503020204020204" pitchFamily="34" charset="0"/>
              </a:rPr>
              <a:t> COUNTS, AND NOT EVERYTHING THAT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COUNTS</a:t>
            </a:r>
            <a:r>
              <a:rPr lang="nl-NL" b="1" dirty="0">
                <a:latin typeface="Corbel" panose="020B0503020204020204" pitchFamily="34" charset="0"/>
              </a:rPr>
              <a:t> CAN BE COUNTED”</a:t>
            </a:r>
          </a:p>
          <a:p>
            <a:endParaRPr lang="nl-NL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Albert Einstein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1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Hoe meet je de welvaart van een land?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Bruto nationaal product (BNP) of</a:t>
            </a:r>
          </a:p>
          <a:p>
            <a:pPr marL="0" indent="0">
              <a:buNone/>
            </a:pPr>
            <a:r>
              <a:rPr lang="nl-NL" dirty="0" smtClean="0"/>
              <a:t>Gross </a:t>
            </a:r>
            <a:r>
              <a:rPr lang="nl-NL" dirty="0" err="1" smtClean="0"/>
              <a:t>Domestic</a:t>
            </a:r>
            <a:r>
              <a:rPr lang="nl-NL" dirty="0" smtClean="0"/>
              <a:t> Product (GDP) in het Engels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8004634" y="1690688"/>
            <a:ext cx="3349166" cy="3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 smtClean="0"/>
              <a:t>Bruto Nationaal Product (BNP)</a:t>
            </a:r>
            <a:br>
              <a:rPr lang="nl-NL" dirty="0" smtClean="0"/>
            </a:br>
            <a:r>
              <a:rPr lang="nl-NL" sz="2800" dirty="0" smtClean="0"/>
              <a:t>of Gross </a:t>
            </a:r>
            <a:r>
              <a:rPr lang="nl-NL" sz="2800" dirty="0" err="1" smtClean="0"/>
              <a:t>Domestic</a:t>
            </a:r>
            <a:r>
              <a:rPr lang="nl-NL" sz="2800" dirty="0" smtClean="0"/>
              <a:t> Product (GDP)</a:t>
            </a:r>
            <a:endParaRPr lang="nl-NL" sz="2800" dirty="0"/>
          </a:p>
        </p:txBody>
      </p:sp>
      <p:pic>
        <p:nvPicPr>
          <p:cNvPr id="6" name="F083E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0925" y="2647950"/>
            <a:ext cx="50101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 smtClean="0"/>
              <a:t>Bruto Nationaal Product (BNP)</a:t>
            </a:r>
            <a:br>
              <a:rPr lang="nl-NL" dirty="0" smtClean="0"/>
            </a:br>
            <a:r>
              <a:rPr lang="nl-NL" sz="2800" dirty="0" smtClean="0"/>
              <a:t>of Gross </a:t>
            </a:r>
            <a:r>
              <a:rPr lang="nl-NL" sz="2800" dirty="0" err="1" smtClean="0"/>
              <a:t>Domestic</a:t>
            </a:r>
            <a:r>
              <a:rPr lang="nl-NL" sz="2800" dirty="0" smtClean="0"/>
              <a:t> Product (GDP)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71" y="2360815"/>
            <a:ext cx="6283458" cy="34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 smtClean="0"/>
              <a:t>Bruto Nationaal Product (BNP)</a:t>
            </a:r>
            <a:br>
              <a:rPr lang="nl-NL" dirty="0" smtClean="0"/>
            </a:br>
            <a:r>
              <a:rPr lang="nl-NL" sz="2800" dirty="0" smtClean="0"/>
              <a:t>of Gross </a:t>
            </a:r>
            <a:r>
              <a:rPr lang="nl-NL" sz="2800" dirty="0" err="1" smtClean="0"/>
              <a:t>Domestic</a:t>
            </a:r>
            <a:r>
              <a:rPr lang="nl-NL" sz="2800" dirty="0" smtClean="0"/>
              <a:t> Product (GDP)</a:t>
            </a:r>
            <a:endParaRPr lang="nl-NL" sz="2800" dirty="0"/>
          </a:p>
        </p:txBody>
      </p:sp>
      <p:pic>
        <p:nvPicPr>
          <p:cNvPr id="2050" name="Picture 2" descr="https://www.economist.com/sites/default/files/20190413_WOC7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0"/>
          <a:stretch/>
        </p:blipFill>
        <p:spPr bwMode="auto">
          <a:xfrm>
            <a:off x="2546830" y="2360815"/>
            <a:ext cx="7098339" cy="33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 smtClean="0"/>
              <a:t>Bruto Nationaal Product (BNP)</a:t>
            </a:r>
            <a:br>
              <a:rPr lang="nl-NL" dirty="0" smtClean="0"/>
            </a:br>
            <a:r>
              <a:rPr lang="nl-NL" sz="2800" dirty="0" smtClean="0"/>
              <a:t>of Gross </a:t>
            </a:r>
            <a:r>
              <a:rPr lang="nl-NL" sz="2800" dirty="0" err="1" smtClean="0"/>
              <a:t>Domestic</a:t>
            </a:r>
            <a:r>
              <a:rPr lang="nl-NL" sz="2800" dirty="0" smtClean="0"/>
              <a:t> Product (GDP)</a:t>
            </a:r>
            <a:endParaRPr lang="nl-NL" sz="2800" dirty="0"/>
          </a:p>
        </p:txBody>
      </p:sp>
      <p:pic>
        <p:nvPicPr>
          <p:cNvPr id="1026" name="Picture 2" descr="https://i0.wp.com/see.news/wp-content/uploads/2020/03/1024-4-e1583705655236.jpg?resize=1024%2C483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2"/>
          <a:stretch/>
        </p:blipFill>
        <p:spPr bwMode="auto">
          <a:xfrm>
            <a:off x="3386436" y="2194560"/>
            <a:ext cx="5419127" cy="40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financial grow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3144828" y="1127136"/>
            <a:ext cx="7775714" cy="49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industry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08862"/>
            <a:ext cx="3026158" cy="10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</a:t>
            </a:r>
            <a:r>
              <a:rPr lang="nl-NL" b="1" dirty="0" smtClean="0"/>
              <a:t>eet het BNP echt de welvaart van een land?</a:t>
            </a:r>
            <a:endParaRPr lang="nl-NL" dirty="0"/>
          </a:p>
        </p:txBody>
      </p:sp>
      <p:pic>
        <p:nvPicPr>
          <p:cNvPr id="4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3" y="1408383"/>
            <a:ext cx="760308" cy="1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429262"/>
            <a:ext cx="1368113" cy="10260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4861379" y="2093825"/>
            <a:ext cx="2153391" cy="1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2FE4A0-EAC3-451C-894F-7A8BB2492F3A}">
  <ds:schemaRefs>
    <ds:schemaRef ds:uri="http://schemas.openxmlformats.org/package/2006/metadata/core-properties"/>
    <ds:schemaRef ds:uri="34354c1b-6b8c-435b-ad50-990538c19557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</ds:schemaRefs>
</ds:datastoreItem>
</file>

<file path=customXml/itemProps2.xml><?xml version="1.0" encoding="utf-8"?>
<ds:datastoreItem xmlns:ds="http://schemas.openxmlformats.org/officeDocument/2006/customXml" ds:itemID="{4E158672-B099-49F4-A958-B2794ED75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B5A0E-24AC-4A71-BEC3-7C9B4C9C6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3249</TotalTime>
  <Words>253</Words>
  <Application>Microsoft Office PowerPoint</Application>
  <PresentationFormat>Breedbeeld</PresentationFormat>
  <Paragraphs>37</Paragraphs>
  <Slides>13</Slides>
  <Notes>7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Thema1</vt:lpstr>
      <vt:lpstr>Stad van de toekomst Van BNP naar Better Life Index</vt:lpstr>
      <vt:lpstr>Lesdoel</vt:lpstr>
      <vt:lpstr>Hoe meet je het succes van een land?</vt:lpstr>
      <vt:lpstr>Hoe meet je de welvaart van een land?</vt:lpstr>
      <vt:lpstr>Bruto Nationaal Product (BNP) of Gross Domestic Product (GDP)</vt:lpstr>
      <vt:lpstr>Bruto Nationaal Product (BNP) of Gross Domestic Product (GDP)</vt:lpstr>
      <vt:lpstr>Bruto Nationaal Product (BNP) of Gross Domestic Product (GDP)</vt:lpstr>
      <vt:lpstr>Bruto Nationaal Product (BNP) of Gross Domestic Product (GDP)</vt:lpstr>
      <vt:lpstr>Meet het BNP echt de welvaart van een land?</vt:lpstr>
      <vt:lpstr>GOAL – van meer naar beter</vt:lpstr>
      <vt:lpstr>Hoe meet je welvaart van een land?  </vt:lpstr>
      <vt:lpstr>Doel van de Better life index</vt:lpstr>
      <vt:lpstr>Beoordelingsformulier visiedocument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82</cp:revision>
  <dcterms:created xsi:type="dcterms:W3CDTF">2017-09-05T13:31:36Z</dcterms:created>
  <dcterms:modified xsi:type="dcterms:W3CDTF">2020-03-17T13:50:19Z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